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Raleway"/>
      <p:regular r:id="rId44"/>
      <p:bold r:id="rId45"/>
      <p:italic r:id="rId46"/>
      <p:boldItalic r:id="rId47"/>
    </p:embeddedFont>
    <p:embeddedFont>
      <p:font typeface="Maven Pro SemiBold"/>
      <p:regular r:id="rId48"/>
      <p:bold r:id="rId49"/>
    </p:embeddedFont>
    <p:embeddedFont>
      <p:font typeface="Lato"/>
      <p:regular r:id="rId50"/>
      <p:bold r:id="rId51"/>
      <p:italic r:id="rId52"/>
      <p:boldItalic r:id="rId53"/>
    </p:embeddedFont>
    <p:embeddedFont>
      <p:font typeface="Maven Pro"/>
      <p:regular r:id="rId54"/>
      <p:bold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981CA13-FE05-491E-B969-399DA079231C}">
  <a:tblStyle styleId="{3981CA13-FE05-491E-B969-399DA07923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Raleway-regular.fntdata"/><Relationship Id="rId43" Type="http://schemas.openxmlformats.org/officeDocument/2006/relationships/slide" Target="slides/slide37.xml"/><Relationship Id="rId46" Type="http://schemas.openxmlformats.org/officeDocument/2006/relationships/font" Target="fonts/Raleway-italic.fntdata"/><Relationship Id="rId45" Type="http://schemas.openxmlformats.org/officeDocument/2006/relationships/font" Target="fonts/Ralew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MavenProSemiBold-regular.fntdata"/><Relationship Id="rId47" Type="http://schemas.openxmlformats.org/officeDocument/2006/relationships/font" Target="fonts/Raleway-boldItalic.fntdata"/><Relationship Id="rId49" Type="http://schemas.openxmlformats.org/officeDocument/2006/relationships/font" Target="fonts/MavenProSemiBold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Lato-bold.fntdata"/><Relationship Id="rId50" Type="http://schemas.openxmlformats.org/officeDocument/2006/relationships/font" Target="fonts/Lato-regular.fntdata"/><Relationship Id="rId53" Type="http://schemas.openxmlformats.org/officeDocument/2006/relationships/font" Target="fonts/Lato-boldItalic.fntdata"/><Relationship Id="rId52" Type="http://schemas.openxmlformats.org/officeDocument/2006/relationships/font" Target="fonts/Lato-italic.fntdata"/><Relationship Id="rId11" Type="http://schemas.openxmlformats.org/officeDocument/2006/relationships/slide" Target="slides/slide5.xml"/><Relationship Id="rId55" Type="http://schemas.openxmlformats.org/officeDocument/2006/relationships/font" Target="fonts/MavenPro-bold.fntdata"/><Relationship Id="rId10" Type="http://schemas.openxmlformats.org/officeDocument/2006/relationships/slide" Target="slides/slide4.xml"/><Relationship Id="rId54" Type="http://schemas.openxmlformats.org/officeDocument/2006/relationships/font" Target="fonts/MavenPro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6f90357f_0_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c6f90357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c53fde36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c53fde36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a3ab440c8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ca3ab440c8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6f90357f_0_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c6f90357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c6f90357f_0_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c6f90357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6f90357f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6f90357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c53fde364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c53fde364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53fde364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c53fde364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c53fde364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c53fde364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a3ab440c8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ca3ab440c8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6f90357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6f9035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c58ad3f2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c58ad3f2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c58ad3f2d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c58ad3f2d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c58ad3f2d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c58ad3f2d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c58ad3f2d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c58ad3f2d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c58ad3f2d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c58ad3f2d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c58ad3f2d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c58ad3f2d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c58ad3f2d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c58ad3f2d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c58ad3f2d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c58ad3f2d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c58ad3f2dc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c58ad3f2d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c58ad3f2d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c58ad3f2d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a3ab440c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a3ab440c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c326f912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c326f912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326f9124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326f9124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ca3ab440c8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ca3ab440c8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33e243e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33e243e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ca3ab440c8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ca3ab440c8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c33e243ef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c33e243ef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c33e243ef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c33e243ef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d315730f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d315730f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6f90357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6f90357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6f90357f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6f90357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a3ab440c8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a3ab440c8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6f90357f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6f90357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6f90357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c6f90357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ca3ab440c8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ca3ab440c8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jp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jpg"/><Relationship Id="rId4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jpg"/><Relationship Id="rId4" Type="http://schemas.openxmlformats.org/officeDocument/2006/relationships/image" Target="../media/image31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jpg"/><Relationship Id="rId4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jpg"/><Relationship Id="rId4" Type="http://schemas.openxmlformats.org/officeDocument/2006/relationships/image" Target="../media/image4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jpg"/><Relationship Id="rId4" Type="http://schemas.openxmlformats.org/officeDocument/2006/relationships/image" Target="../media/image4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jpg"/><Relationship Id="rId4" Type="http://schemas.openxmlformats.org/officeDocument/2006/relationships/hyperlink" Target="https://en.wikipedia.org/wiki/Airliner" TargetMode="External"/><Relationship Id="rId5" Type="http://schemas.openxmlformats.org/officeDocument/2006/relationships/hyperlink" Target="https://en.wikipedia.org/wiki/Radio_wave" TargetMode="External"/><Relationship Id="rId6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jpg"/><Relationship Id="rId4" Type="http://schemas.openxmlformats.org/officeDocument/2006/relationships/image" Target="../media/image3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jpg"/><Relationship Id="rId4" Type="http://schemas.openxmlformats.org/officeDocument/2006/relationships/image" Target="../media/image4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jpg"/><Relationship Id="rId4" Type="http://schemas.openxmlformats.org/officeDocument/2006/relationships/image" Target="../media/image3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jpg"/><Relationship Id="rId4" Type="http://schemas.openxmlformats.org/officeDocument/2006/relationships/image" Target="../media/image3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jpg"/><Relationship Id="rId4" Type="http://schemas.openxmlformats.org/officeDocument/2006/relationships/image" Target="../media/image39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jpg"/><Relationship Id="rId4" Type="http://schemas.openxmlformats.org/officeDocument/2006/relationships/image" Target="../media/image4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jpg"/><Relationship Id="rId4" Type="http://schemas.openxmlformats.org/officeDocument/2006/relationships/image" Target="../media/image4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hyperlink" Target="https://en.wikipedia.org/wiki/LED" TargetMode="External"/><Relationship Id="rId5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>
            <p:ph type="ctrTitle"/>
          </p:nvPr>
        </p:nvSpPr>
        <p:spPr>
          <a:xfrm>
            <a:off x="246475" y="214325"/>
            <a:ext cx="5498700" cy="20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Li Fi - Future</a:t>
            </a: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Technology in Wireless Communication</a:t>
            </a:r>
            <a:endParaRPr b="1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246477" y="3185225"/>
            <a:ext cx="7688100" cy="11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By Mohammad Amir Aqeel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1701012072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B.Tech CSE-1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4th Year / 8th Semester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/>
        </p:nvSpPr>
        <p:spPr>
          <a:xfrm>
            <a:off x="3389100" y="1988175"/>
            <a:ext cx="2365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Limitations of Wi-Fi</a:t>
            </a:r>
            <a:endParaRPr b="1" sz="28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38" name="Google Shape;138;p22"/>
          <p:cNvSpPr txBox="1"/>
          <p:nvPr/>
        </p:nvSpPr>
        <p:spPr>
          <a:xfrm>
            <a:off x="1300925" y="1064775"/>
            <a:ext cx="1879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Limited Range</a:t>
            </a:r>
            <a:endParaRPr b="1" sz="24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5754900" y="1064775"/>
            <a:ext cx="2291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Data security risks</a:t>
            </a:r>
            <a:endParaRPr b="1" sz="24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5857350" y="3034875"/>
            <a:ext cx="2086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High power consumption</a:t>
            </a:r>
            <a:endParaRPr b="1" sz="24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1132300" y="3034875"/>
            <a:ext cx="2192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Interference from devices</a:t>
            </a:r>
            <a:endParaRPr b="1" sz="24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/>
        </p:nvSpPr>
        <p:spPr>
          <a:xfrm>
            <a:off x="1536450" y="1740600"/>
            <a:ext cx="6071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How LiFi overcomes these issues ?</a:t>
            </a:r>
            <a:endParaRPr b="1" sz="48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971800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6600" y="152400"/>
            <a:ext cx="3009900" cy="25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8900" y="152400"/>
            <a:ext cx="2552700" cy="2177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8900" y="2482572"/>
            <a:ext cx="2552700" cy="2282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2924175"/>
            <a:ext cx="2373136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01475" y="2674200"/>
            <a:ext cx="3185025" cy="231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p26"/>
          <p:cNvGraphicFramePr/>
          <p:nvPr/>
        </p:nvGraphicFramePr>
        <p:xfrm>
          <a:off x="729650" y="18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{3981CA13-FE05-491E-B969-399DA079231C}</a:tableStyleId>
              </a:tblPr>
              <a:tblGrid>
                <a:gridCol w="846125"/>
                <a:gridCol w="2773375"/>
                <a:gridCol w="2231350"/>
                <a:gridCol w="1833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S.No</a:t>
                      </a:r>
                      <a:endParaRPr b="1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Parameters</a:t>
                      </a:r>
                      <a:endParaRPr b="1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Li-Fi</a:t>
                      </a:r>
                      <a:endParaRPr b="1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Wi-Fi</a:t>
                      </a:r>
                      <a:endParaRPr b="1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1</a:t>
                      </a:r>
                      <a:endParaRPr b="1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Speed for data transfer</a:t>
                      </a:r>
                      <a:endParaRPr b="1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&gt;1Gbps</a:t>
                      </a:r>
                      <a:endParaRPr b="1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300Mbps</a:t>
                      </a:r>
                      <a:endParaRPr b="1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2</a:t>
                      </a:r>
                      <a:endParaRPr b="1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Medium through which data transfer occurs</a:t>
                      </a:r>
                      <a:endParaRPr b="1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Visible Light</a:t>
                      </a:r>
                      <a:endParaRPr b="1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Radio Spectrum</a:t>
                      </a:r>
                      <a:endParaRPr b="1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3</a:t>
                      </a:r>
                      <a:endParaRPr b="1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Spectrum range</a:t>
                      </a:r>
                      <a:endParaRPr b="1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10,000 times broad spectrum than RF</a:t>
                      </a:r>
                      <a:endParaRPr b="1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Less spectrum as compared to visible light</a:t>
                      </a:r>
                      <a:endParaRPr b="1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4</a:t>
                      </a:r>
                      <a:endParaRPr b="1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Cost</a:t>
                      </a:r>
                      <a:endParaRPr b="1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Cheaper than </a:t>
                      </a:r>
                      <a:r>
                        <a:rPr b="1" lang="en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Wifi</a:t>
                      </a:r>
                      <a:r>
                        <a:rPr b="1" lang="en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 because free band </a:t>
                      </a:r>
                      <a:r>
                        <a:rPr b="1" lang="en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doesn't need license</a:t>
                      </a:r>
                      <a:r>
                        <a:rPr b="1" lang="en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 </a:t>
                      </a:r>
                      <a:endParaRPr b="1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Expensive as it uses Radio frequency</a:t>
                      </a:r>
                      <a:endParaRPr b="1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5</a:t>
                      </a:r>
                      <a:endParaRPr b="1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Network topology</a:t>
                      </a:r>
                      <a:endParaRPr b="1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Point to point</a:t>
                      </a:r>
                      <a:endParaRPr b="1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Point to point</a:t>
                      </a:r>
                      <a:endParaRPr b="1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66" name="Google Shape;166;p26"/>
          <p:cNvGraphicFramePr/>
          <p:nvPr/>
        </p:nvGraphicFramePr>
        <p:xfrm>
          <a:off x="729650" y="3631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{3981CA13-FE05-491E-B969-399DA079231C}</a:tableStyleId>
              </a:tblPr>
              <a:tblGrid>
                <a:gridCol w="846125"/>
                <a:gridCol w="2773375"/>
                <a:gridCol w="2231350"/>
                <a:gridCol w="1833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6</a:t>
                      </a:r>
                      <a:endParaRPr b="1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Operating frequency</a:t>
                      </a:r>
                      <a:endParaRPr b="1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100s of Tera Hz</a:t>
                      </a:r>
                      <a:endParaRPr b="1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2.4 GHz</a:t>
                      </a:r>
                      <a:endParaRPr b="1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67" name="Google Shape;16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2150" y="4215975"/>
            <a:ext cx="4679701" cy="7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/>
        </p:nvSpPr>
        <p:spPr>
          <a:xfrm>
            <a:off x="4902600" y="1168400"/>
            <a:ext cx="38064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Why only Visible Light Communication (VLC) ?</a:t>
            </a:r>
            <a:endParaRPr b="1" sz="36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/>
        </p:nvSpPr>
        <p:spPr>
          <a:xfrm>
            <a:off x="602275" y="240925"/>
            <a:ext cx="7576800" cy="43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Can it be INFRARED waves ?</a:t>
            </a:r>
            <a:endParaRPr b="1" sz="2100" u="sng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IR waves are harmful to eyes hence used at very low power.</a:t>
            </a:r>
            <a:endParaRPr b="1" sz="21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Can it be UV rays ?</a:t>
            </a:r>
            <a:endParaRPr b="1" sz="2100" u="sng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UV rays are harmful to our skin and cannot be used for long duration.</a:t>
            </a:r>
            <a:endParaRPr b="1" sz="21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Can it be Gamma rays ?</a:t>
            </a:r>
            <a:endParaRPr b="1" sz="2100" u="sng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They are radioactive and are dangerous.</a:t>
            </a:r>
            <a:endParaRPr b="1" sz="21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Can it be X-Ray ?</a:t>
            </a:r>
            <a:endParaRPr b="1" sz="2100" u="sng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Similar issues as RF.</a:t>
            </a:r>
            <a:endParaRPr b="1" sz="21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/>
        </p:nvSpPr>
        <p:spPr>
          <a:xfrm>
            <a:off x="2638650" y="1740600"/>
            <a:ext cx="3866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LiFi Applications</a:t>
            </a:r>
            <a:endParaRPr b="1" sz="48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idx="4294967295" type="title"/>
          </p:nvPr>
        </p:nvSpPr>
        <p:spPr>
          <a:xfrm>
            <a:off x="692475" y="292600"/>
            <a:ext cx="2967600" cy="5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Table of Content</a:t>
            </a:r>
            <a:endParaRPr sz="3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692475" y="1018550"/>
            <a:ext cx="62109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aven Pro"/>
              <a:buChar char="❖"/>
            </a:pPr>
            <a:r>
              <a:rPr b="1" lang="en" sz="2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What is Li-Fi ?</a:t>
            </a:r>
            <a:endParaRPr b="1" sz="2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aven Pro"/>
              <a:buChar char="❖"/>
            </a:pPr>
            <a:r>
              <a:rPr b="1" lang="en" sz="2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History of Li-Fi</a:t>
            </a:r>
            <a:endParaRPr b="1" sz="2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aven Pro"/>
              <a:buChar char="❖"/>
            </a:pPr>
            <a:r>
              <a:rPr b="1" lang="en" sz="2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How it really works ?</a:t>
            </a:r>
            <a:endParaRPr b="1" sz="2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aven Pro"/>
              <a:buChar char="❖"/>
            </a:pPr>
            <a:r>
              <a:rPr b="1" lang="en" sz="2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Comparisons</a:t>
            </a:r>
            <a:r>
              <a:rPr b="1" lang="en" sz="2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 with other technologies</a:t>
            </a:r>
            <a:endParaRPr b="1" sz="2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aven Pro"/>
              <a:buChar char="❖"/>
            </a:pPr>
            <a:r>
              <a:rPr b="1" lang="en" sz="2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Limitations of Wi-Fi</a:t>
            </a:r>
            <a:endParaRPr b="1" sz="2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aven Pro"/>
              <a:buChar char="❖"/>
            </a:pPr>
            <a:r>
              <a:rPr b="1" lang="en" sz="2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How Li-Fi overcomes these issues</a:t>
            </a:r>
            <a:endParaRPr b="1" sz="2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aven Pro"/>
              <a:buChar char="❖"/>
            </a:pPr>
            <a:r>
              <a:rPr b="1" lang="en" sz="2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Why only VLC ?</a:t>
            </a:r>
            <a:endParaRPr b="1" sz="2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aven Pro"/>
              <a:buChar char="❖"/>
            </a:pPr>
            <a:r>
              <a:rPr b="1" lang="en" sz="2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Applications</a:t>
            </a:r>
            <a:endParaRPr b="1" sz="2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aven Pro"/>
              <a:buChar char="❖"/>
            </a:pPr>
            <a:r>
              <a:rPr b="1" lang="en" sz="2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Limitations of Li-Fi</a:t>
            </a:r>
            <a:endParaRPr b="1" sz="2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aven Pro"/>
              <a:buChar char="❖"/>
            </a:pPr>
            <a:r>
              <a:rPr b="1" lang="en" sz="2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Future Developments</a:t>
            </a:r>
            <a:endParaRPr b="1" sz="2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Maven Pro"/>
              <a:buChar char="❖"/>
            </a:pPr>
            <a:r>
              <a:rPr b="1" lang="en" sz="2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Conclusion</a:t>
            </a:r>
            <a:endParaRPr b="1" sz="2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/>
        </p:nvSpPr>
        <p:spPr>
          <a:xfrm>
            <a:off x="2692800" y="301150"/>
            <a:ext cx="3758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TRAFFIC SCENARIO</a:t>
            </a:r>
            <a:endParaRPr b="1" sz="3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96" name="Google Shape;19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2300" y="1136200"/>
            <a:ext cx="7099400" cy="351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/>
          <p:nvPr/>
        </p:nvSpPr>
        <p:spPr>
          <a:xfrm>
            <a:off x="60225" y="156600"/>
            <a:ext cx="5541000" cy="45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aven Pro SemiBold"/>
              <a:buChar char="●"/>
            </a:pPr>
            <a:r>
              <a:rPr lang="en" sz="15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In traffic scenario, LIFI can be used to communicate with the LED lights of cars.</a:t>
            </a:r>
            <a:endParaRPr sz="15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aven Pro SemiBold"/>
              <a:buChar char="●"/>
            </a:pPr>
            <a:r>
              <a:rPr lang="en" sz="15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Cars can have LED based headlights, backlights and can communicate with </a:t>
            </a:r>
            <a:r>
              <a:rPr lang="en" sz="15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each other.</a:t>
            </a:r>
            <a:endParaRPr sz="15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aven Pro SemiBold"/>
              <a:buChar char="●"/>
            </a:pPr>
            <a:r>
              <a:rPr lang="en" sz="15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This might prevent accidents, by exchanging information, when the vehicles are too close.</a:t>
            </a:r>
            <a:endParaRPr sz="15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aven Pro SemiBold"/>
              <a:buChar char="●"/>
            </a:pPr>
            <a:r>
              <a:rPr lang="en" sz="15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Using LIFI, street lights can be used to send information about the road condition to the car.</a:t>
            </a:r>
            <a:endParaRPr sz="15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aven Pro SemiBold"/>
              <a:buChar char="●"/>
            </a:pPr>
            <a:r>
              <a:rPr lang="en" sz="15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Street lamps can be used to display advertisements for nearby businesses or attractions on cellular devices as an individual passes through. </a:t>
            </a:r>
            <a:endParaRPr sz="15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aven Pro SemiBold"/>
              <a:buChar char="●"/>
            </a:pPr>
            <a:r>
              <a:rPr lang="en" sz="15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A customer walking into a store and passing through the store's front lights can show current sales and promotions on the customer's cellular device.</a:t>
            </a:r>
            <a:endParaRPr sz="15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202" name="Google Shape;20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1225" y="996825"/>
            <a:ext cx="3237976" cy="28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/>
        </p:nvSpPr>
        <p:spPr>
          <a:xfrm>
            <a:off x="2060400" y="277050"/>
            <a:ext cx="5023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UNDERWATER</a:t>
            </a:r>
            <a:r>
              <a:rPr b="1" lang="en" sz="3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 SCENARIO</a:t>
            </a:r>
            <a:endParaRPr b="1" sz="3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08" name="Google Shape;208;p34"/>
          <p:cNvPicPr preferRelativeResize="0"/>
          <p:nvPr/>
        </p:nvPicPr>
        <p:blipFill rotWithShape="1">
          <a:blip r:embed="rId4">
            <a:alphaModFix/>
          </a:blip>
          <a:srcRect b="11832" l="0" r="0" t="11825"/>
          <a:stretch/>
        </p:blipFill>
        <p:spPr>
          <a:xfrm>
            <a:off x="1022300" y="1136200"/>
            <a:ext cx="7099400" cy="351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/>
        </p:nvSpPr>
        <p:spPr>
          <a:xfrm>
            <a:off x="108400" y="586613"/>
            <a:ext cx="45894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ven Pro SemiBold"/>
              <a:buChar char="●"/>
            </a:pPr>
            <a:r>
              <a:rPr lang="en" sz="18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Most remotely operated underwater vehicles (ROVs) are controlled by wired connections.</a:t>
            </a:r>
            <a:endParaRPr sz="18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ven Pro SemiBold"/>
              <a:buChar char="●"/>
            </a:pPr>
            <a:r>
              <a:rPr lang="en" sz="18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The length of their cabling places a hard limit on their operational range, and other potential factors such as the cable's weight and fragility may be restrictive. </a:t>
            </a:r>
            <a:endParaRPr sz="18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ven Pro SemiBold"/>
              <a:buChar char="●"/>
            </a:pPr>
            <a:r>
              <a:rPr lang="en" sz="18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Since light can travel through water, Li-Fi based communications could offer much greater mobility. </a:t>
            </a:r>
            <a:endParaRPr sz="18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214" name="Google Shape;214;p35"/>
          <p:cNvPicPr preferRelativeResize="0"/>
          <p:nvPr/>
        </p:nvPicPr>
        <p:blipFill rotWithShape="1">
          <a:blip r:embed="rId4">
            <a:alphaModFix/>
          </a:blip>
          <a:srcRect b="0" l="7577" r="7568" t="0"/>
          <a:stretch/>
        </p:blipFill>
        <p:spPr>
          <a:xfrm>
            <a:off x="4625525" y="939550"/>
            <a:ext cx="4312351" cy="308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/>
        </p:nvSpPr>
        <p:spPr>
          <a:xfrm>
            <a:off x="2414400" y="277050"/>
            <a:ext cx="4315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AIRPLANE</a:t>
            </a:r>
            <a:r>
              <a:rPr b="1" lang="en" sz="3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 SCENARIO</a:t>
            </a:r>
            <a:endParaRPr b="1" sz="3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20" name="Google Shape;220;p36"/>
          <p:cNvPicPr preferRelativeResize="0"/>
          <p:nvPr/>
        </p:nvPicPr>
        <p:blipFill rotWithShape="1">
          <a:blip r:embed="rId4">
            <a:alphaModFix/>
          </a:blip>
          <a:srcRect b="15242" l="0" r="0" t="15249"/>
          <a:stretch/>
        </p:blipFill>
        <p:spPr>
          <a:xfrm>
            <a:off x="1022300" y="1136200"/>
            <a:ext cx="7099399" cy="3513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 txBox="1"/>
          <p:nvPr/>
        </p:nvSpPr>
        <p:spPr>
          <a:xfrm>
            <a:off x="108400" y="171125"/>
            <a:ext cx="4589400" cy="48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aven Pro SemiBold"/>
              <a:buChar char="●"/>
            </a:pPr>
            <a:r>
              <a:rPr lang="en" sz="16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Efficient communication of data is possible in airborne environments such as a commercial </a:t>
            </a:r>
            <a:r>
              <a:rPr lang="en" sz="1600">
                <a:solidFill>
                  <a:srgbClr val="FFFFFF"/>
                </a:solidFill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passenger aircraft</a:t>
            </a:r>
            <a:r>
              <a:rPr lang="en" sz="16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 utilizing Li-Fi.</a:t>
            </a:r>
            <a:endParaRPr sz="16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aven Pro SemiBold"/>
              <a:buChar char="●"/>
            </a:pPr>
            <a:r>
              <a:rPr lang="en" sz="16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Using this light-based data transmission will not interfere with equipment on the aircraft that relies on </a:t>
            </a:r>
            <a:r>
              <a:rPr lang="en" sz="1600">
                <a:solidFill>
                  <a:srgbClr val="FFFFFF"/>
                </a:solidFill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radio waves</a:t>
            </a:r>
            <a:r>
              <a:rPr lang="en" sz="16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 such as its radar.</a:t>
            </a:r>
            <a:endParaRPr sz="16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aven Pro SemiBold"/>
              <a:buChar char="●"/>
            </a:pPr>
            <a:r>
              <a:rPr lang="en" sz="16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The whole airways communication are performed on the basis of radio waves.</a:t>
            </a:r>
            <a:endParaRPr sz="16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aven Pro SemiBold"/>
              <a:buChar char="●"/>
            </a:pPr>
            <a:r>
              <a:rPr lang="en" sz="16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Hence passengers face the problem in communication media.</a:t>
            </a:r>
            <a:endParaRPr sz="16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aven Pro SemiBold"/>
              <a:buChar char="●"/>
            </a:pPr>
            <a:r>
              <a:rPr lang="en" sz="16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This problem can be overcome by using Li-Fi, since light waves will not interfere with radio waves.</a:t>
            </a:r>
            <a:endParaRPr sz="16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226" name="Google Shape;226;p37"/>
          <p:cNvPicPr preferRelativeResize="0"/>
          <p:nvPr/>
        </p:nvPicPr>
        <p:blipFill rotWithShape="1">
          <a:blip r:embed="rId6">
            <a:alphaModFix/>
          </a:blip>
          <a:srcRect b="0" l="10468" r="10468" t="0"/>
          <a:stretch/>
        </p:blipFill>
        <p:spPr>
          <a:xfrm>
            <a:off x="4697800" y="939563"/>
            <a:ext cx="4312352" cy="308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8"/>
          <p:cNvSpPr txBox="1"/>
          <p:nvPr/>
        </p:nvSpPr>
        <p:spPr>
          <a:xfrm>
            <a:off x="1991850" y="277050"/>
            <a:ext cx="516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LECTURE HALL</a:t>
            </a:r>
            <a:r>
              <a:rPr b="1" lang="en" sz="3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 SCENARIO</a:t>
            </a:r>
            <a:endParaRPr b="1" sz="3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32" name="Google Shape;232;p38"/>
          <p:cNvPicPr preferRelativeResize="0"/>
          <p:nvPr/>
        </p:nvPicPr>
        <p:blipFill rotWithShape="1">
          <a:blip r:embed="rId4">
            <a:alphaModFix/>
          </a:blip>
          <a:srcRect b="12886" l="0" r="0" t="12879"/>
          <a:stretch/>
        </p:blipFill>
        <p:spPr>
          <a:xfrm>
            <a:off x="1022300" y="1136200"/>
            <a:ext cx="7099399" cy="3513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 txBox="1"/>
          <p:nvPr/>
        </p:nvSpPr>
        <p:spPr>
          <a:xfrm>
            <a:off x="108400" y="171125"/>
            <a:ext cx="4589400" cy="48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Maven Pro SemiBold"/>
              <a:buChar char="●"/>
            </a:pPr>
            <a:r>
              <a:rPr lang="en" sz="19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Students and teachers can be part of a more active educational community in a classroom that is Li-Fi enabled.</a:t>
            </a:r>
            <a:endParaRPr sz="19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Maven Pro SemiBold"/>
              <a:buChar char="●"/>
            </a:pPr>
            <a:r>
              <a:rPr lang="en" sz="19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Students with devices such as smartphones or laptops can communicate with the teacher, or with each other, to create a more efficient learning environment. </a:t>
            </a:r>
            <a:endParaRPr sz="19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Maven Pro SemiBold"/>
              <a:buChar char="●"/>
            </a:pPr>
            <a:r>
              <a:rPr lang="en" sz="19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Teachers can be able to collaborate with students to help better understand class material.</a:t>
            </a:r>
            <a:endParaRPr sz="19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Maven Pro SemiBold"/>
              <a:buChar char="●"/>
            </a:pPr>
            <a:r>
              <a:rPr lang="en" sz="19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Downloading notes from teachers</a:t>
            </a:r>
            <a:endParaRPr sz="19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238" name="Google Shape;238;p39"/>
          <p:cNvPicPr preferRelativeResize="0"/>
          <p:nvPr/>
        </p:nvPicPr>
        <p:blipFill rotWithShape="1">
          <a:blip r:embed="rId4">
            <a:alphaModFix/>
          </a:blip>
          <a:srcRect b="0" l="6208" r="6217" t="0"/>
          <a:stretch/>
        </p:blipFill>
        <p:spPr>
          <a:xfrm>
            <a:off x="4697800" y="939563"/>
            <a:ext cx="4312353" cy="308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/>
          <p:nvPr/>
        </p:nvSpPr>
        <p:spPr>
          <a:xfrm>
            <a:off x="2485200" y="262975"/>
            <a:ext cx="4173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HOSPITAL</a:t>
            </a:r>
            <a:r>
              <a:rPr b="1" lang="en" sz="3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 SCENARIO</a:t>
            </a:r>
            <a:endParaRPr b="1" sz="3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44" name="Google Shape;244;p40"/>
          <p:cNvPicPr preferRelativeResize="0"/>
          <p:nvPr/>
        </p:nvPicPr>
        <p:blipFill rotWithShape="1">
          <a:blip r:embed="rId4">
            <a:alphaModFix/>
          </a:blip>
          <a:srcRect b="0" l="6331" r="6331" t="0"/>
          <a:stretch/>
        </p:blipFill>
        <p:spPr>
          <a:xfrm>
            <a:off x="1022300" y="1136200"/>
            <a:ext cx="7099398" cy="3513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/>
          <p:nvPr/>
        </p:nvSpPr>
        <p:spPr>
          <a:xfrm>
            <a:off x="108400" y="309575"/>
            <a:ext cx="45894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ven Pro SemiBold"/>
              <a:buChar char="●"/>
            </a:pPr>
            <a:r>
              <a:rPr lang="en" sz="18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Many treatments now involve multiple individuals, Li-Fi systems could be a better system to transmit communication about the information of patients.</a:t>
            </a:r>
            <a:endParaRPr sz="18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ven Pro SemiBold"/>
              <a:buChar char="●"/>
            </a:pPr>
            <a:r>
              <a:rPr lang="en" sz="18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Besides providing a higher speed, light waves also have little effect on medical instruments. </a:t>
            </a:r>
            <a:endParaRPr sz="18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ven Pro SemiBold"/>
              <a:buChar char="●"/>
            </a:pPr>
            <a:r>
              <a:rPr lang="en" sz="18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Wireless communication can be done during the use of such medical instruments without having to worry about radio interferences hindering the efficiency of the task.</a:t>
            </a:r>
            <a:endParaRPr sz="18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250" name="Google Shape;250;p41"/>
          <p:cNvPicPr preferRelativeResize="0"/>
          <p:nvPr/>
        </p:nvPicPr>
        <p:blipFill rotWithShape="1">
          <a:blip r:embed="rId4">
            <a:alphaModFix/>
          </a:blip>
          <a:srcRect b="0" l="15417" r="15417" t="0"/>
          <a:stretch/>
        </p:blipFill>
        <p:spPr>
          <a:xfrm>
            <a:off x="4697800" y="939563"/>
            <a:ext cx="4312353" cy="308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/>
        </p:nvSpPr>
        <p:spPr>
          <a:xfrm>
            <a:off x="2494500" y="2110050"/>
            <a:ext cx="4155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What is LiFi ?</a:t>
            </a:r>
            <a:endParaRPr b="1" sz="48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2"/>
          <p:cNvSpPr txBox="1"/>
          <p:nvPr/>
        </p:nvSpPr>
        <p:spPr>
          <a:xfrm>
            <a:off x="2301300" y="287050"/>
            <a:ext cx="4541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INDUSTRIES</a:t>
            </a:r>
            <a:r>
              <a:rPr b="1" lang="en" sz="3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 SCENARIO</a:t>
            </a:r>
            <a:endParaRPr b="1" sz="3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56" name="Google Shape;256;p42"/>
          <p:cNvPicPr preferRelativeResize="0"/>
          <p:nvPr/>
        </p:nvPicPr>
        <p:blipFill rotWithShape="1">
          <a:blip r:embed="rId4">
            <a:alphaModFix/>
          </a:blip>
          <a:srcRect b="12395" l="0" r="0" t="12388"/>
          <a:stretch/>
        </p:blipFill>
        <p:spPr>
          <a:xfrm>
            <a:off x="1022300" y="1136200"/>
            <a:ext cx="7099396" cy="3513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3"/>
          <p:cNvSpPr txBox="1"/>
          <p:nvPr/>
        </p:nvSpPr>
        <p:spPr>
          <a:xfrm>
            <a:off x="108425" y="425075"/>
            <a:ext cx="5336100" cy="4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aven Pro SemiBold"/>
              <a:buChar char="●"/>
            </a:pPr>
            <a:r>
              <a:rPr lang="en" sz="17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Anywhere in industrial areas data has to be transmitted, Li-Fi is capable of replacing slip rings, sliding contacts and short cables, such as Industrial Ethernet.</a:t>
            </a:r>
            <a:endParaRPr sz="17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aven Pro SemiBold"/>
              <a:buChar char="●"/>
            </a:pPr>
            <a:r>
              <a:rPr lang="en" sz="17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Due to the real time of Li-Fi (which is often required for automation processes) it is also an alternative to common industrial Wireless LAN standards.</a:t>
            </a:r>
            <a:endParaRPr sz="17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aven Pro SemiBold"/>
              <a:buChar char="●"/>
            </a:pPr>
            <a:r>
              <a:rPr lang="en" sz="17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Fraunhofer IPMS, a research organisation in Germany states that they have developed a component which is very appropriate for industrial applications with time sensitive data transmission.</a:t>
            </a:r>
            <a:endParaRPr sz="17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262" name="Google Shape;262;p43"/>
          <p:cNvPicPr preferRelativeResize="0"/>
          <p:nvPr/>
        </p:nvPicPr>
        <p:blipFill rotWithShape="1">
          <a:blip r:embed="rId4">
            <a:alphaModFix/>
          </a:blip>
          <a:srcRect b="14280" l="0" r="0" t="14280"/>
          <a:stretch/>
        </p:blipFill>
        <p:spPr>
          <a:xfrm>
            <a:off x="5444650" y="939575"/>
            <a:ext cx="3565501" cy="308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/>
          <p:nvPr/>
        </p:nvSpPr>
        <p:spPr>
          <a:xfrm>
            <a:off x="2819700" y="1740600"/>
            <a:ext cx="3504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Limitations of LiFi</a:t>
            </a:r>
            <a:endParaRPr b="1" sz="48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5"/>
          <p:cNvSpPr txBox="1"/>
          <p:nvPr/>
        </p:nvSpPr>
        <p:spPr>
          <a:xfrm>
            <a:off x="228875" y="124350"/>
            <a:ext cx="4722000" cy="48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aven Pro SemiBold"/>
              <a:buChar char="●"/>
            </a:pPr>
            <a:r>
              <a:rPr lang="en" sz="16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Li-Fi </a:t>
            </a:r>
            <a:r>
              <a:rPr lang="en" sz="16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doesn't work in the dark.</a:t>
            </a:r>
            <a:endParaRPr sz="16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aven Pro SemiBold"/>
              <a:buChar char="●"/>
            </a:pPr>
            <a:r>
              <a:rPr lang="en" sz="16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Li-Fi has a big drawback compared to Wi-Fi, unlike Wi-Fi we cannot move to other rooms unless there are wired bulbs too.</a:t>
            </a:r>
            <a:endParaRPr sz="16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aven Pro SemiBold"/>
              <a:buChar char="●"/>
            </a:pPr>
            <a:r>
              <a:rPr lang="en" sz="16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Light can’t pass</a:t>
            </a:r>
            <a:r>
              <a:rPr lang="en" sz="16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 through objects.</a:t>
            </a:r>
            <a:endParaRPr sz="16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aven Pro SemiBold"/>
              <a:buChar char="●"/>
            </a:pPr>
            <a:r>
              <a:rPr lang="en" sz="16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Interference from </a:t>
            </a:r>
            <a:r>
              <a:rPr lang="en" sz="16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external</a:t>
            </a:r>
            <a:r>
              <a:rPr lang="en" sz="16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 sources like sunlight, normal bulbs, and opaque materials in the path of transmission will course </a:t>
            </a:r>
            <a:r>
              <a:rPr lang="en" sz="16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interruption</a:t>
            </a:r>
            <a:r>
              <a:rPr lang="en" sz="16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 in the communication.</a:t>
            </a:r>
            <a:endParaRPr sz="16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aven Pro SemiBold"/>
              <a:buChar char="●"/>
            </a:pPr>
            <a:r>
              <a:rPr lang="en" sz="16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High installation cost of the VLC systems.</a:t>
            </a:r>
            <a:endParaRPr sz="16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aven Pro SemiBold"/>
              <a:buChar char="●"/>
            </a:pPr>
            <a:r>
              <a:rPr lang="en" sz="16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A major challenge facing Li-Fi is how the </a:t>
            </a:r>
            <a:r>
              <a:rPr lang="en" sz="16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receiving</a:t>
            </a:r>
            <a:r>
              <a:rPr lang="en" sz="16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 device will transmit back to transmitter.</a:t>
            </a:r>
            <a:endParaRPr sz="16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273" name="Google Shape;27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0875" y="1096175"/>
            <a:ext cx="4085375" cy="24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6"/>
          <p:cNvSpPr txBox="1"/>
          <p:nvPr/>
        </p:nvSpPr>
        <p:spPr>
          <a:xfrm>
            <a:off x="2355600" y="1740600"/>
            <a:ext cx="44328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Future Developments</a:t>
            </a:r>
            <a:endParaRPr b="1" sz="48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7"/>
          <p:cNvSpPr txBox="1"/>
          <p:nvPr/>
        </p:nvSpPr>
        <p:spPr>
          <a:xfrm>
            <a:off x="4572000" y="614350"/>
            <a:ext cx="43725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ven Pro SemiBold"/>
              <a:buChar char="❖"/>
            </a:pPr>
            <a:r>
              <a:rPr lang="en" sz="18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Efficient alternative to radio based </a:t>
            </a:r>
            <a:r>
              <a:rPr lang="en" sz="18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wireless</a:t>
            </a:r>
            <a:r>
              <a:rPr lang="en" sz="18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.</a:t>
            </a:r>
            <a:endParaRPr sz="18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ven Pro SemiBold"/>
              <a:buChar char="❖"/>
            </a:pPr>
            <a:r>
              <a:rPr lang="en" sz="18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Li-Fi is an emerging </a:t>
            </a:r>
            <a:r>
              <a:rPr lang="en" sz="18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technology which is quick and reliable.</a:t>
            </a:r>
            <a:endParaRPr sz="18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ven Pro SemiBold"/>
              <a:buChar char="❖"/>
            </a:pPr>
            <a:r>
              <a:rPr lang="en" sz="18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Air waves are clogged so let's use light waves.</a:t>
            </a:r>
            <a:endParaRPr sz="18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ven Pro SemiBold"/>
              <a:buChar char="❖"/>
            </a:pPr>
            <a:r>
              <a:rPr lang="en" sz="18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Hence, let's proceed to Li-Fi for a brighter, cheaper and greener future.</a:t>
            </a:r>
            <a:endParaRPr sz="18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8"/>
          <p:cNvSpPr txBox="1"/>
          <p:nvPr/>
        </p:nvSpPr>
        <p:spPr>
          <a:xfrm>
            <a:off x="385450" y="1421375"/>
            <a:ext cx="8456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The </a:t>
            </a:r>
            <a:r>
              <a:rPr lang="en" sz="24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possibilities</a:t>
            </a:r>
            <a:r>
              <a:rPr lang="en" sz="24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 are numerous and can be </a:t>
            </a:r>
            <a:r>
              <a:rPr lang="en" sz="24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explored</a:t>
            </a:r>
            <a:r>
              <a:rPr lang="en" sz="24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 further. If this </a:t>
            </a:r>
            <a:r>
              <a:rPr lang="en" sz="24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technology</a:t>
            </a:r>
            <a:r>
              <a:rPr lang="en" sz="24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 can be put into </a:t>
            </a:r>
            <a:r>
              <a:rPr lang="en" sz="24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practical use, every bulb can be used something like a Wifi hotspot to transmit </a:t>
            </a:r>
            <a:r>
              <a:rPr lang="en" sz="24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 wireless data and we will proceed toward the cleaner, greener, safer and brighter future.</a:t>
            </a:r>
            <a:endParaRPr sz="24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289" name="Google Shape;289;p48"/>
          <p:cNvSpPr txBox="1"/>
          <p:nvPr/>
        </p:nvSpPr>
        <p:spPr>
          <a:xfrm>
            <a:off x="3270400" y="566150"/>
            <a:ext cx="268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CONCLUSION</a:t>
            </a:r>
            <a:endParaRPr b="1" sz="3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9"/>
          <p:cNvSpPr txBox="1"/>
          <p:nvPr/>
        </p:nvSpPr>
        <p:spPr>
          <a:xfrm>
            <a:off x="2656800" y="1648350"/>
            <a:ext cx="3830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Thank you !</a:t>
            </a:r>
            <a:endParaRPr b="1" sz="48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idx="4294967295" type="title"/>
          </p:nvPr>
        </p:nvSpPr>
        <p:spPr>
          <a:xfrm>
            <a:off x="156600" y="144550"/>
            <a:ext cx="5372400" cy="35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6250"/>
              </a:lnSpc>
              <a:spcBef>
                <a:spcPts val="3600"/>
              </a:spcBef>
              <a:spcAft>
                <a:spcPts val="0"/>
              </a:spcAft>
              <a:buNone/>
            </a:pPr>
            <a:r>
              <a:rPr b="0" lang="en" sz="16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LiFi is high speed bi-directional networked and mobile communication of data using light. LiFi comprises of multiple light bulbs that form a wireless network, offering a substantially similar user experience to </a:t>
            </a:r>
            <a:r>
              <a:rPr b="0" lang="en" sz="16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Wifi</a:t>
            </a:r>
            <a:r>
              <a:rPr b="0" lang="en" sz="16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 except using the light spectrum. </a:t>
            </a:r>
            <a:endParaRPr b="0" sz="16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0" lvl="0" marL="0" rtl="0" algn="l">
              <a:lnSpc>
                <a:spcPct val="156250"/>
              </a:lnSpc>
              <a:spcBef>
                <a:spcPts val="3600"/>
              </a:spcBef>
              <a:spcAft>
                <a:spcPts val="0"/>
              </a:spcAft>
              <a:buNone/>
            </a:pPr>
            <a:r>
              <a:rPr b="0" lang="en" sz="16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In simpler terms, LiFi is considered to be as a light-based WiFi which uses light instead of radio waves to transmit information.</a:t>
            </a:r>
            <a:endParaRPr b="0" sz="16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0" lvl="0" marL="0" rtl="0" algn="l">
              <a:lnSpc>
                <a:spcPct val="156250"/>
              </a:lnSpc>
              <a:spcBef>
                <a:spcPts val="360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0" lvl="0" marL="0" rtl="0" algn="l">
              <a:lnSpc>
                <a:spcPct val="156250"/>
              </a:lnSpc>
              <a:spcBef>
                <a:spcPts val="3600"/>
              </a:spcBef>
              <a:spcAft>
                <a:spcPts val="3400"/>
              </a:spcAft>
              <a:buNone/>
            </a:pPr>
            <a:r>
              <a:t/>
            </a:r>
            <a:endParaRPr b="0" sz="16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9000" y="323225"/>
            <a:ext cx="3310200" cy="449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/>
        </p:nvSpPr>
        <p:spPr>
          <a:xfrm>
            <a:off x="252950" y="252950"/>
            <a:ext cx="464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History of Li-Fi</a:t>
            </a:r>
            <a:endParaRPr b="1" sz="28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252950" y="868550"/>
            <a:ext cx="46497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ven Pro SemiBold"/>
              <a:buChar char="❖"/>
            </a:pPr>
            <a:r>
              <a:rPr lang="en" sz="18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Professor Harald Haas coined the term "Li-Fi" </a:t>
            </a:r>
            <a:r>
              <a:rPr lang="en" sz="18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at his 2011 TED Global Talk where he</a:t>
            </a:r>
            <a:r>
              <a:rPr lang="en" sz="18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 introduced the idea of "wireless data from every light".</a:t>
            </a:r>
            <a:endParaRPr sz="18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ven Pro SemiBold"/>
              <a:buChar char="❖"/>
            </a:pPr>
            <a:r>
              <a:rPr lang="en" sz="18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PureLiFi, formerly pureVLC, is an original equipment manufacturer (OEM) firm set up to commercialize Li-Fi products for integration with existing </a:t>
            </a:r>
            <a:r>
              <a:rPr lang="en" sz="1800">
                <a:solidFill>
                  <a:srgbClr val="FFFFFF"/>
                </a:solidFill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LED</a:t>
            </a:r>
            <a:r>
              <a:rPr lang="en" sz="18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-lighting systems.</a:t>
            </a:r>
            <a:endParaRPr sz="18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8825" y="870000"/>
            <a:ext cx="3936550" cy="2952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/>
        </p:nvSpPr>
        <p:spPr>
          <a:xfrm>
            <a:off x="1347150" y="1648350"/>
            <a:ext cx="6449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How it </a:t>
            </a:r>
            <a:r>
              <a:rPr b="1" lang="en" sz="4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really Works ?</a:t>
            </a:r>
            <a:endParaRPr b="1" sz="48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550" y="152400"/>
            <a:ext cx="5277870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/>
        </p:nvSpPr>
        <p:spPr>
          <a:xfrm>
            <a:off x="5661475" y="1397325"/>
            <a:ext cx="2601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Comparisons</a:t>
            </a:r>
            <a:r>
              <a:rPr lang="en" sz="30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 between various technologies</a:t>
            </a:r>
            <a:endParaRPr sz="30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/>
        </p:nvSpPr>
        <p:spPr>
          <a:xfrm>
            <a:off x="1675050" y="1648350"/>
            <a:ext cx="5793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Limitations of WiFi</a:t>
            </a:r>
            <a:endParaRPr b="1" sz="48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